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Fira Sans Extra Condensed Medium"/>
      <p:regular r:id="rId48"/>
      <p:bold r:id="rId49"/>
      <p:italic r:id="rId50"/>
      <p:boldItalic r:id="rId51"/>
    </p:embeddedFont>
    <p:embeddedFont>
      <p:font typeface="Roboto Condensed"/>
      <p:regular r:id="rId52"/>
      <p:bold r:id="rId53"/>
      <p:italic r:id="rId54"/>
      <p:boldItalic r:id="rId55"/>
    </p:embeddedFont>
    <p:embeddedFont>
      <p:font typeface="Roboto Condensed Light"/>
      <p:regular r:id="rId56"/>
      <p:bold r:id="rId57"/>
      <p:italic r:id="rId58"/>
      <p:boldItalic r:id="rId59"/>
    </p:embeddedFont>
    <p:embeddedFont>
      <p:font typeface="Exo 2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4" roundtripDataSignature="AMtx7mhZwbeOpTaVpIBv8rApZp185hJi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regular.fntdata"/><Relationship Id="rId47" Type="http://schemas.openxmlformats.org/officeDocument/2006/relationships/slide" Target="slides/slide43.xml"/><Relationship Id="rId49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xo2-italic.fntdata"/><Relationship Id="rId61" Type="http://schemas.openxmlformats.org/officeDocument/2006/relationships/font" Target="fonts/Exo2-bold.fntdata"/><Relationship Id="rId20" Type="http://schemas.openxmlformats.org/officeDocument/2006/relationships/slide" Target="slides/slide16.xml"/><Relationship Id="rId64" Type="http://customschemas.google.com/relationships/presentationmetadata" Target="metadata"/><Relationship Id="rId63" Type="http://schemas.openxmlformats.org/officeDocument/2006/relationships/font" Target="fonts/Exo2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Exo2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RobotoCondensed-bold.fntdata"/><Relationship Id="rId52" Type="http://schemas.openxmlformats.org/officeDocument/2006/relationships/font" Target="fonts/RobotoCondensed-regular.fntdata"/><Relationship Id="rId11" Type="http://schemas.openxmlformats.org/officeDocument/2006/relationships/slide" Target="slides/slide7.xml"/><Relationship Id="rId55" Type="http://schemas.openxmlformats.org/officeDocument/2006/relationships/font" Target="fonts/RobotoCondensed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Condensed-italic.fntdata"/><Relationship Id="rId13" Type="http://schemas.openxmlformats.org/officeDocument/2006/relationships/slide" Target="slides/slide9.xml"/><Relationship Id="rId57" Type="http://schemas.openxmlformats.org/officeDocument/2006/relationships/font" Target="fonts/RobotoCondensedLight-bold.fntdata"/><Relationship Id="rId12" Type="http://schemas.openxmlformats.org/officeDocument/2006/relationships/slide" Target="slides/slide8.xml"/><Relationship Id="rId56" Type="http://schemas.openxmlformats.org/officeDocument/2006/relationships/font" Target="fonts/RobotoCondensedLight-regular.fntdata"/><Relationship Id="rId15" Type="http://schemas.openxmlformats.org/officeDocument/2006/relationships/slide" Target="slides/slide11.xml"/><Relationship Id="rId59" Type="http://schemas.openxmlformats.org/officeDocument/2006/relationships/font" Target="fonts/RobotoCondensed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Condensed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Layer l là các layer 1-2, 2-2, 3-3, 4-3 trong mạng VGG là các lớp chứa đặc trưng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 1: đặc trưng cạnh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 2: chứa góc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 3: cấu trúc ảnh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 4: chứa đặc trưng bậc cao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 3_3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Qua thực nghiệm, tác giả nhận ra rằng </a:t>
            </a:r>
            <a:r>
              <a:rPr b="1" lang="vi-VN"/>
              <a:t>matrix C</a:t>
            </a:r>
            <a:r>
              <a:rPr lang="vi-VN"/>
              <a:t> chính là thứ đặc trưng cho style của 1 bức ảnh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Lấy ý tưởng từ quá trình vẽ tranh của con người.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Ban đầu ta sẽ vẽ thô bức tranh bằng cách phác qua những đối tượng cơ bản trong tranh, tạo nên bộ khung chính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sau đó mới thực hiện hoàn thiện những đối tượng chi tiết trong bức tranh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Chi tiết mạng draft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mạng này nhận đầu vào là ảnh content và s đã được down-scale xuống 2 lần.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Lý do: 1. Giúp cho phong cách toàn cục có thể được chuyển đổi dễ dàng hơn ở ảnh độ phân giải thấp (receptive field lớn)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Kiến trúc encoder - decoder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encoder chính là pretrained VGG19, x_c x_s được trích xuất đặc trưng theo các lớp 1_1,...4_1 trong VGG. - Sau mỗi lớp trích xuất, cho qua module AdaIN để kết hợp 2 đặc trưng c và s lại với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ở decoder thì sau mỗi output của AdaIN sẽ được merge lại với output của lớp trước nó. =&gt;Giúp bảo toàn thông tin cấu trúc của ảnh =&gt;cuối cùng ta được ảnh stylized x_cs ở độ phân giải thấp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Output của mạng Draft sẽ được up-sample lên 2 lần và được cộng concate với ảnh r_c (là ảnh content được biến đổi bằng filter laplacian, lưu lại những đặc trưng chi tiết của ảnh content)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Cấu trúc của Revision cũng là encoder-decoder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Up-sample - residual - Down-sample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Để cải thiện chất lượng chuyển đổi phong cách chi tiết thì ta sử dụng discriminator (sinGAN) để phân biệt ảnh style và ảnh output của revision. 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- Phân phối màu giống phân phối màu của ảnh style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 1: đặc trưng cạnh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 2: chứa góc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 3: cấu trúc ảnh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Lớp 4: chứa đặc trưng bậc cao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/>
              <a:t>Khác với những bài toán khác, thay vì tối ưu các trọng số của mạng, thì ta trực tiếp tối ưu các giá trị pixel của ảnh ouput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5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5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" name="Google Shape;45;p5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5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5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55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6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6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60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60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" name="Google Shape;65;p60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6" name="Google Shape;66;p60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60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9" name="Google Shape;69;p60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60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60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60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60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60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60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60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60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60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60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6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3" name="Google Shape;83;p6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2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62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7" name="Google Shape;87;p62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63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1" name="Google Shape;91;p6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4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64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64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64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64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64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65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65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65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65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65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65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65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65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6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6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6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6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6" name="Google Shape;116;p6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6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6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6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6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6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6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6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7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3" name="Google Shape;133;p7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7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5" name="Google Shape;135;p7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7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7" name="Google Shape;137;p7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1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71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71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vi-V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vi-V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vi-V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vi-V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vi-V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vi-VN" sz="1000" u="none" cap="none" strike="noStrik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vi-V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vi-V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8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49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4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50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" name="Google Shape;29;p50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và Nội dung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" name="Google Shape;39;p52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29.jpg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8.jpg"/><Relationship Id="rId5" Type="http://schemas.openxmlformats.org/officeDocument/2006/relationships/image" Target="../media/image39.png"/><Relationship Id="rId6" Type="http://schemas.openxmlformats.org/officeDocument/2006/relationships/image" Target="../media/image37.jpg"/><Relationship Id="rId7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40.jpg"/><Relationship Id="rId5" Type="http://schemas.openxmlformats.org/officeDocument/2006/relationships/image" Target="../media/image42.jpg"/><Relationship Id="rId6" Type="http://schemas.openxmlformats.org/officeDocument/2006/relationships/image" Target="../media/image37.jpg"/><Relationship Id="rId7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2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127.0.0.1:5000/" TargetMode="External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abs/1508.06576" TargetMode="External"/><Relationship Id="rId4" Type="http://schemas.openxmlformats.org/officeDocument/2006/relationships/hyperlink" Target="https://arxiv.org/pdf/2104.05376.pdf" TargetMode="External"/><Relationship Id="rId5" Type="http://schemas.openxmlformats.org/officeDocument/2006/relationships/hyperlink" Target="https://github.com/rrmina/fast-neural-style-pytorch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Relationship Id="rId5" Type="http://schemas.openxmlformats.org/officeDocument/2006/relationships/image" Target="../media/image74.jpg"/><Relationship Id="rId6" Type="http://schemas.openxmlformats.org/officeDocument/2006/relationships/image" Target="../media/image60.jpg"/><Relationship Id="rId7" Type="http://schemas.openxmlformats.org/officeDocument/2006/relationships/image" Target="../media/image62.jpg"/><Relationship Id="rId8" Type="http://schemas.openxmlformats.org/officeDocument/2006/relationships/image" Target="../media/image61.jpg"/><Relationship Id="rId11" Type="http://schemas.openxmlformats.org/officeDocument/2006/relationships/image" Target="../media/image70.jpg"/><Relationship Id="rId10" Type="http://schemas.openxmlformats.org/officeDocument/2006/relationships/image" Target="../media/image64.jpg"/><Relationship Id="rId13" Type="http://schemas.openxmlformats.org/officeDocument/2006/relationships/image" Target="../media/image67.jpg"/><Relationship Id="rId12" Type="http://schemas.openxmlformats.org/officeDocument/2006/relationships/image" Target="../media/image29.jpg"/><Relationship Id="rId15" Type="http://schemas.openxmlformats.org/officeDocument/2006/relationships/image" Target="../media/image66.jpg"/><Relationship Id="rId14" Type="http://schemas.openxmlformats.org/officeDocument/2006/relationships/image" Target="../media/image65.jpg"/><Relationship Id="rId17" Type="http://schemas.openxmlformats.org/officeDocument/2006/relationships/image" Target="../media/image71.jpg"/><Relationship Id="rId16" Type="http://schemas.openxmlformats.org/officeDocument/2006/relationships/image" Target="../media/image6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/>
          <p:nvPr>
            <p:ph type="ctrTitle"/>
          </p:nvPr>
        </p:nvSpPr>
        <p:spPr>
          <a:xfrm>
            <a:off x="683260" y="915670"/>
            <a:ext cx="7903210" cy="17824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vi-VN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STYLE TRANSFER</a:t>
            </a:r>
            <a:endParaRPr/>
          </a:p>
        </p:txBody>
      </p:sp>
      <p:sp>
        <p:nvSpPr>
          <p:cNvPr id="147" name="Google Shape;147;p1"/>
          <p:cNvSpPr txBox="1"/>
          <p:nvPr>
            <p:ph idx="1" type="subTitle"/>
          </p:nvPr>
        </p:nvSpPr>
        <p:spPr>
          <a:xfrm>
            <a:off x="5514340" y="3251507"/>
            <a:ext cx="3629660" cy="12045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1800">
                <a:latin typeface="Times New Roman"/>
                <a:ea typeface="Times New Roman"/>
                <a:cs typeface="Times New Roman"/>
                <a:sym typeface="Times New Roman"/>
              </a:rPr>
              <a:t>Nhóm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1800">
                <a:latin typeface="Times New Roman"/>
                <a:ea typeface="Times New Roman"/>
                <a:cs typeface="Times New Roman"/>
                <a:sym typeface="Times New Roman"/>
              </a:rPr>
              <a:t>Hoàng Viễn Duy    - 18520033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1800">
                <a:latin typeface="Times New Roman"/>
                <a:ea typeface="Times New Roman"/>
                <a:cs typeface="Times New Roman"/>
                <a:sym typeface="Times New Roman"/>
              </a:rPr>
              <a:t>Trần Hoàng Việt    - 18520192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1800">
                <a:latin typeface="Times New Roman"/>
                <a:ea typeface="Times New Roman"/>
                <a:cs typeface="Times New Roman"/>
                <a:sym typeface="Times New Roman"/>
              </a:rPr>
              <a:t>Nguyễn Anh Khoa - 18520923</a:t>
            </a:r>
            <a:endParaRPr/>
          </a:p>
        </p:txBody>
      </p:sp>
      <p:cxnSp>
        <p:nvCxnSpPr>
          <p:cNvPr id="148" name="Google Shape;148;p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-uit"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0335" y="51435"/>
            <a:ext cx="1358265" cy="112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OPTIMIZATION</a:t>
            </a:r>
            <a:endParaRPr/>
          </a:p>
        </p:txBody>
      </p:sp>
      <p:sp>
        <p:nvSpPr>
          <p:cNvPr id="239" name="Google Shape;239;p10"/>
          <p:cNvSpPr txBox="1"/>
          <p:nvPr>
            <p:ph idx="1" type="subTitle"/>
          </p:nvPr>
        </p:nvSpPr>
        <p:spPr>
          <a:xfrm>
            <a:off x="120183" y="750236"/>
            <a:ext cx="4830645" cy="536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7905799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72189" y="1403183"/>
            <a:ext cx="314174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312821" y="1320466"/>
            <a:ext cx="876650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 Tối ưu tổng mất mát của 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 Loss: Sự khác nhau giữa Ảnh nội dung với Ảnh kết quả (Content Image vs Generated Image)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 Loss: Sự khác nhau Ảnh phong cách với Ảnh kết quả (Style Image vs Generated Image)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 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 Loss: Sự biến thiên của Ảnh kết quả (Variation of Generated Image)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OPTIMIZATION</a:t>
            </a:r>
            <a:endParaRPr/>
          </a:p>
        </p:txBody>
      </p:sp>
      <p:sp>
        <p:nvSpPr>
          <p:cNvPr id="248" name="Google Shape;248;p11"/>
          <p:cNvSpPr txBox="1"/>
          <p:nvPr>
            <p:ph idx="1" type="subTitle"/>
          </p:nvPr>
        </p:nvSpPr>
        <p:spPr>
          <a:xfrm>
            <a:off x="120183" y="750236"/>
            <a:ext cx="4830645" cy="536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7913318" y="4723095"/>
            <a:ext cx="4369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50" name="Google Shape;250;p11"/>
          <p:cNvSpPr txBox="1"/>
          <p:nvPr/>
        </p:nvSpPr>
        <p:spPr>
          <a:xfrm>
            <a:off x="245143" y="1403183"/>
            <a:ext cx="314174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Loss: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242" y="1182192"/>
            <a:ext cx="4893844" cy="104205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/>
        </p:nvSpPr>
        <p:spPr>
          <a:xfrm>
            <a:off x="245142" y="2884570"/>
            <a:ext cx="314174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 Loss 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Ảnh có chứa văn bản&#10;&#10;Mô tả được tự động tạo"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6008" y="2608665"/>
            <a:ext cx="4894050" cy="1001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 txBox="1"/>
          <p:nvPr/>
        </p:nvSpPr>
        <p:spPr>
          <a:xfrm>
            <a:off x="2433386" y="3644064"/>
            <a:ext cx="6172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là trọng số mức độ ảnh hưởng của mỗi lớp vào total loss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2980" y="3637046"/>
            <a:ext cx="3905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 txBox="1"/>
          <p:nvPr/>
        </p:nvSpPr>
        <p:spPr>
          <a:xfrm>
            <a:off x="207545" y="2177716"/>
            <a:ext cx="69241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Làm cho hình ảnh tạo ra gần giống với hình ảnh gốc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245143" y="4208044"/>
            <a:ext cx="73001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Làm cho hình ảnh tạo ra mang phong cách của ảnh style.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OPTIMIZATION</a:t>
            </a:r>
            <a:endParaRPr/>
          </a:p>
        </p:txBody>
      </p:sp>
      <p:sp>
        <p:nvSpPr>
          <p:cNvPr id="263" name="Google Shape;263;p12"/>
          <p:cNvSpPr txBox="1"/>
          <p:nvPr>
            <p:ph idx="1" type="subTitle"/>
          </p:nvPr>
        </p:nvSpPr>
        <p:spPr>
          <a:xfrm>
            <a:off x="503690" y="742716"/>
            <a:ext cx="8229565" cy="460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992" y="2875150"/>
            <a:ext cx="5946607" cy="7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/>
          <p:nvPr/>
        </p:nvSpPr>
        <p:spPr>
          <a:xfrm>
            <a:off x="124828" y="2922170"/>
            <a:ext cx="2743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Hàm mất mát tổng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(Total Loss)</a:t>
            </a:r>
            <a:endParaRPr/>
          </a:p>
        </p:txBody>
      </p:sp>
      <p:sp>
        <p:nvSpPr>
          <p:cNvPr id="267" name="Google Shape;267;p12"/>
          <p:cNvSpPr txBox="1"/>
          <p:nvPr/>
        </p:nvSpPr>
        <p:spPr>
          <a:xfrm>
            <a:off x="403057" y="1350544"/>
            <a:ext cx="84281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 Loss: Giúp cho ảnh kết quả nhìn mượt hơn, không có sự biến thiên nhiều giữa các pixel trong ảnh.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500815" y="4057650"/>
            <a:ext cx="77739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Tùy chỉnh mức độ giống của ảnh kết quả về nội dung lẫn phong cách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22" y="2485908"/>
            <a:ext cx="3307180" cy="2630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bầu trời, ngoài trời, thành phố, tòa nhà&#10;&#10;Mô tả được tự động tạo" id="275" name="Google Shape;2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08" y="-3227"/>
            <a:ext cx="3803482" cy="252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7063" y="1072095"/>
            <a:ext cx="4359943" cy="2901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/>
          <p:nvPr/>
        </p:nvSpPr>
        <p:spPr>
          <a:xfrm>
            <a:off x="3933346" y="2229950"/>
            <a:ext cx="732417" cy="5260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OPTIMIZATION</a:t>
            </a:r>
            <a:endParaRPr/>
          </a:p>
        </p:txBody>
      </p:sp>
      <p:sp>
        <p:nvSpPr>
          <p:cNvPr id="283" name="Google Shape;283;p14"/>
          <p:cNvSpPr txBox="1"/>
          <p:nvPr>
            <p:ph idx="1" type="subTitle"/>
          </p:nvPr>
        </p:nvSpPr>
        <p:spPr>
          <a:xfrm>
            <a:off x="503690" y="742716"/>
            <a:ext cx="8229565" cy="453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207546" y="1222709"/>
            <a:ext cx="893946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Ưu điểm 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Dễ hiểu dễ cài đặt.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Là nền tảng để phát triển các phương pháp cải tiến hơn.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Nhược điểm: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Mỗi lần train chỉ train được 1 ảnh content và 1 ảnh style. Muốn thử ảnh mới phải train lại từ đầu.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Thời gian train khá lâu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291" name="Google Shape;291;p15"/>
          <p:cNvSpPr txBox="1"/>
          <p:nvPr>
            <p:ph idx="1" type="subTitle"/>
          </p:nvPr>
        </p:nvSpPr>
        <p:spPr>
          <a:xfrm>
            <a:off x="398915" y="1199916"/>
            <a:ext cx="8229565" cy="20909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2.2 Drafting and Revision: Laplacian Pyramid Network for Fast High-Quality Artistic Style Transfer (Sử dụng PaddleGAN)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298" name="Google Shape;298;p16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66" y="1534601"/>
            <a:ext cx="8317811" cy="318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06" name="Google Shape;306;p17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78" y="1567427"/>
            <a:ext cx="7668387" cy="256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14" name="Google Shape;314;p18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78" y="1567427"/>
            <a:ext cx="7668387" cy="256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278" y="1567427"/>
            <a:ext cx="7668387" cy="2948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23" name="Google Shape;323;p19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8027618" y="4675470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978" y="1257691"/>
            <a:ext cx="6915408" cy="366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ctrTitle"/>
          </p:nvPr>
        </p:nvSpPr>
        <p:spPr>
          <a:xfrm flipH="1">
            <a:off x="1222847" y="77255"/>
            <a:ext cx="7637407" cy="4924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vi-VN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GIỚI THIỆU BÀI TOÁN</a:t>
            </a:r>
            <a:br>
              <a:rPr lang="vi-VN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vi-VN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CÁC HƯỚNG TIẾP CẬN</a:t>
            </a:r>
            <a:br>
              <a:rPr lang="vi-VN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vi-VN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3036094" y="264319"/>
            <a:ext cx="29432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-VN" sz="36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transformation Network: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– output: 256x256x3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 sampling and up sampling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-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block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pic>
        <p:nvPicPr>
          <p:cNvPr id="333" name="Google Shape;3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652" y="1475563"/>
            <a:ext cx="4580263" cy="244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39" name="Google Shape;339;p21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90" y="3156574"/>
            <a:ext cx="3246970" cy="172040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/>
          <p:nvPr/>
        </p:nvSpPr>
        <p:spPr>
          <a:xfrm rot="5400000">
            <a:off x="5383942" y="616630"/>
            <a:ext cx="2669512" cy="4029114"/>
          </a:xfrm>
          <a:prstGeom prst="wedgeRoundRectCallout">
            <a:avLst>
              <a:gd fmla="val 47036" name="adj1"/>
              <a:gd fmla="val 90036" name="adj2"/>
              <a:gd fmla="val 16667" name="adj3"/>
            </a:avLst>
          </a:prstGeom>
          <a:solidFill>
            <a:schemeClr val="lt1"/>
          </a:solidFill>
          <a:ln cap="flat" cmpd="sng" w="25400">
            <a:solidFill>
              <a:srgbClr val="B1B1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327" y="1474872"/>
            <a:ext cx="3664508" cy="238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49" name="Google Shape;349;p22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Dataset: MS COCO 2014 – 80k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Sử dụng 4 style: stars, starry night, ocean, circuit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Thời gian training: ~2 tiếng/style sử dụng GPU colab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sp>
        <p:nvSpPr>
          <p:cNvPr id="350" name="Google Shape;350;p22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đại dương, sóng, đồ sứ&#10;&#10;Mô tả được tạo tự động" id="355" name="Google Shape;355;p23"/>
          <p:cNvPicPr preferRelativeResize="0"/>
          <p:nvPr/>
        </p:nvPicPr>
        <p:blipFill rotWithShape="1">
          <a:blip r:embed="rId3">
            <a:alphaModFix/>
          </a:blip>
          <a:srcRect b="22589" l="0" r="-2" t="0"/>
          <a:stretch/>
        </p:blipFill>
        <p:spPr>
          <a:xfrm>
            <a:off x="2352292" y="7"/>
            <a:ext cx="3734478" cy="2551169"/>
          </a:xfrm>
          <a:custGeom>
            <a:rect b="b" l="l" r="r" t="t"/>
            <a:pathLst>
              <a:path extrusionOk="0" h="3364992" w="4979304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Ảnh có chứa văn bản&#10;&#10;Mô tả được tạo tự động" id="356" name="Google Shape;356;p23"/>
          <p:cNvPicPr preferRelativeResize="0"/>
          <p:nvPr/>
        </p:nvPicPr>
        <p:blipFill rotWithShape="1">
          <a:blip r:embed="rId4">
            <a:alphaModFix/>
          </a:blip>
          <a:srcRect b="10773" l="0" r="2" t="0"/>
          <a:stretch/>
        </p:blipFill>
        <p:spPr>
          <a:xfrm>
            <a:off x="5536267" y="2592325"/>
            <a:ext cx="3607733" cy="2551176"/>
          </a:xfrm>
          <a:custGeom>
            <a:rect b="b" l="l" r="r" t="t"/>
            <a:pathLst>
              <a:path extrusionOk="0" h="3401568" w="4810310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Ảnh có chứa ngôi sao, vật thể ngoài trời&#10;&#10;Mô tả được tạo tự động" id="357" name="Google Shape;357;p23"/>
          <p:cNvPicPr preferRelativeResize="0"/>
          <p:nvPr/>
        </p:nvPicPr>
        <p:blipFill rotWithShape="1">
          <a:blip r:embed="rId5">
            <a:alphaModFix/>
          </a:blip>
          <a:srcRect b="23054" l="0" r="2" t="0"/>
          <a:stretch/>
        </p:blipFill>
        <p:spPr>
          <a:xfrm>
            <a:off x="2392072" y="2592324"/>
            <a:ext cx="3694109" cy="2551176"/>
          </a:xfrm>
          <a:custGeom>
            <a:rect b="b" l="l" r="r" t="t"/>
            <a:pathLst>
              <a:path extrusionOk="0" h="3364992" w="4925479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58" name="Google Shape;358;p23"/>
          <p:cNvSpPr txBox="1"/>
          <p:nvPr>
            <p:ph type="title"/>
          </p:nvPr>
        </p:nvSpPr>
        <p:spPr>
          <a:xfrm>
            <a:off x="336042" y="514351"/>
            <a:ext cx="210540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sz="2100">
                <a:latin typeface="Times New Roman"/>
                <a:ea typeface="Times New Roman"/>
                <a:cs typeface="Times New Roman"/>
                <a:sym typeface="Times New Roman"/>
              </a:rPr>
              <a:t>Style image </a:t>
            </a:r>
            <a:endParaRPr/>
          </a:p>
        </p:txBody>
      </p:sp>
      <p:pic>
        <p:nvPicPr>
          <p:cNvPr descr="Ảnh có chứa người đàn ông, người, bộ đồ, tạo dáng&#10;&#10;Mô tả được tạo tự động" id="359" name="Google Shape;359;p23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756" y="1835403"/>
            <a:ext cx="2106216" cy="2659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thiết bị điện tử, mạch&#10;&#10;Mô tả được tạo tự động" id="360" name="Google Shape;360;p23"/>
          <p:cNvPicPr preferRelativeResize="0"/>
          <p:nvPr/>
        </p:nvPicPr>
        <p:blipFill rotWithShape="1">
          <a:blip r:embed="rId7">
            <a:alphaModFix/>
          </a:blip>
          <a:srcRect b="24351" l="0" r="0" t="20764"/>
          <a:stretch/>
        </p:blipFill>
        <p:spPr>
          <a:xfrm>
            <a:off x="5553279" y="7"/>
            <a:ext cx="3590721" cy="2551169"/>
          </a:xfrm>
          <a:custGeom>
            <a:rect b="b" l="l" r="r" t="t"/>
            <a:pathLst>
              <a:path extrusionOk="0" h="3401568" w="478762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628650" y="417893"/>
            <a:ext cx="7886700" cy="166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-VN" sz="3900">
                <a:latin typeface="Times New Roman"/>
                <a:ea typeface="Times New Roman"/>
                <a:cs typeface="Times New Roman"/>
                <a:sym typeface="Times New Roman"/>
              </a:rPr>
              <a:t>Một số kết quả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Ảnh có chứa văn bản, người đàn ông, đeo, bộ đồ&#10;&#10;Mô tả được tạo tự động" id="366" name="Google Shape;366;p24"/>
          <p:cNvPicPr preferRelativeResize="0"/>
          <p:nvPr/>
        </p:nvPicPr>
        <p:blipFill rotWithShape="1">
          <a:blip r:embed="rId3">
            <a:alphaModFix/>
          </a:blip>
          <a:srcRect b="-1" l="3637" r="6160" t="0"/>
          <a:stretch/>
        </p:blipFill>
        <p:spPr>
          <a:xfrm>
            <a:off x="5481950" y="2222183"/>
            <a:ext cx="1691597" cy="2366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người, người đàn ông, bộ đồ&#10;&#10;Mô tả được tạo tự động" id="367" name="Google Shape;367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1" l="4268" r="5530" t="0"/>
          <a:stretch/>
        </p:blipFill>
        <p:spPr>
          <a:xfrm>
            <a:off x="1931772" y="2222183"/>
            <a:ext cx="1691597" cy="2366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&#10;&#10;Mô tả được tạo tự động" id="368" name="Google Shape;368;p24"/>
          <p:cNvPicPr preferRelativeResize="0"/>
          <p:nvPr/>
        </p:nvPicPr>
        <p:blipFill rotWithShape="1">
          <a:blip r:embed="rId5">
            <a:alphaModFix/>
          </a:blip>
          <a:srcRect b="-1" l="4439" r="5361" t="0"/>
          <a:stretch/>
        </p:blipFill>
        <p:spPr>
          <a:xfrm>
            <a:off x="3725125" y="2222183"/>
            <a:ext cx="1691597" cy="2366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người đàn ông, người, bộ đồ, tạo dáng&#10;&#10;Mô tả được tạo tự động" id="369" name="Google Shape;369;p24"/>
          <p:cNvPicPr preferRelativeResize="0"/>
          <p:nvPr/>
        </p:nvPicPr>
        <p:blipFill rotWithShape="1">
          <a:blip r:embed="rId6">
            <a:alphaModFix/>
          </a:blip>
          <a:srcRect b="-1" l="4112" r="5688" t="0"/>
          <a:stretch/>
        </p:blipFill>
        <p:spPr>
          <a:xfrm>
            <a:off x="189298" y="2215087"/>
            <a:ext cx="1691597" cy="2366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&#10;&#10;Mô tả được tạo tự động" id="370" name="Google Shape;370;p24"/>
          <p:cNvPicPr preferRelativeResize="0"/>
          <p:nvPr/>
        </p:nvPicPr>
        <p:blipFill rotWithShape="1">
          <a:blip r:embed="rId7">
            <a:alphaModFix/>
          </a:blip>
          <a:srcRect b="-1" l="5232" r="4568" t="0"/>
          <a:stretch/>
        </p:blipFill>
        <p:spPr>
          <a:xfrm>
            <a:off x="7311832" y="2222183"/>
            <a:ext cx="1691597" cy="236642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314325" y="1771650"/>
            <a:ext cx="1343025" cy="3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 </a:t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1931772" y="1771650"/>
            <a:ext cx="1343025" cy="3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Stars  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3725125" y="1804768"/>
            <a:ext cx="1343025" cy="3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 </a:t>
            </a:r>
            <a:endParaRPr/>
          </a:p>
        </p:txBody>
      </p:sp>
      <p:sp>
        <p:nvSpPr>
          <p:cNvPr id="374" name="Google Shape;374;p24"/>
          <p:cNvSpPr txBox="1"/>
          <p:nvPr/>
        </p:nvSpPr>
        <p:spPr>
          <a:xfrm>
            <a:off x="5481950" y="1816455"/>
            <a:ext cx="1343025" cy="3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Ocean  </a:t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7238775" y="1816455"/>
            <a:ext cx="1343025" cy="3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Starry night 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81" name="Google Shape;381;p25"/>
          <p:cNvSpPr txBox="1"/>
          <p:nvPr>
            <p:ph idx="1" type="subTitle"/>
          </p:nvPr>
        </p:nvSpPr>
        <p:spPr>
          <a:xfrm>
            <a:off x="503690" y="742716"/>
            <a:ext cx="8229565" cy="4533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2.2 </a:t>
            </a:r>
            <a:r>
              <a:rPr lang="vi-VN" sz="2000">
                <a:latin typeface="Times New Roman"/>
                <a:ea typeface="Times New Roman"/>
                <a:cs typeface="Times New Roman"/>
                <a:sym typeface="Times New Roman"/>
              </a:rPr>
              <a:t>Drafting and Revision: Laplacian Pyramid Network for Fast High-Quality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2000">
                <a:latin typeface="Times New Roman"/>
                <a:ea typeface="Times New Roman"/>
                <a:cs typeface="Times New Roman"/>
                <a:sym typeface="Times New Roman"/>
              </a:rPr>
              <a:t>Artistic Style Transfer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204470" y="1888372"/>
            <a:ext cx="893946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contributions: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  Giới thiệu cơ chế "Draft and Revision": giúp chuyển đổi triệt để phong cách ảnh (từ những phong cách tổng thể tới chi tiết trong ảnh Style).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Tăng tốc tốc độ chuyển đổi ảnh, tính ứng dụng cao.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89" name="Google Shape;389;p26"/>
          <p:cNvSpPr txBox="1"/>
          <p:nvPr>
            <p:ph idx="1" type="subTitle"/>
          </p:nvPr>
        </p:nvSpPr>
        <p:spPr>
          <a:xfrm>
            <a:off x="131551" y="689554"/>
            <a:ext cx="2335141" cy="446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391" name="Google Shape;391;p26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Ảnh có chứa văn bản, ảnh chụp màn hình, phòng trưng bày, phòng&#10;&#10;Mô tả được tự động tạo" id="392" name="Google Shape;3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377" y="1135891"/>
            <a:ext cx="5999421" cy="340334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2821615" y="4717288"/>
            <a:ext cx="38080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 2: Tổng quan framework [3]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399" name="Google Shape;399;p27"/>
          <p:cNvSpPr txBox="1"/>
          <p:nvPr>
            <p:ph idx="1" type="subTitle"/>
          </p:nvPr>
        </p:nvSpPr>
        <p:spPr>
          <a:xfrm>
            <a:off x="131551" y="689554"/>
            <a:ext cx="3637629" cy="499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DRAFTING NETWORK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/>
          </a:p>
        </p:txBody>
      </p:sp>
      <p:sp>
        <p:nvSpPr>
          <p:cNvPr id="401" name="Google Shape;401;p27"/>
          <p:cNvSpPr txBox="1"/>
          <p:nvPr/>
        </p:nvSpPr>
        <p:spPr>
          <a:xfrm>
            <a:off x="2927941" y="4509533"/>
            <a:ext cx="33940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 3: Kiến trúc của mạng Drafting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627" y="1605342"/>
            <a:ext cx="4690287" cy="269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08" name="Google Shape;408;p28"/>
          <p:cNvSpPr txBox="1"/>
          <p:nvPr>
            <p:ph idx="1" type="subTitle"/>
          </p:nvPr>
        </p:nvSpPr>
        <p:spPr>
          <a:xfrm>
            <a:off x="131551" y="689554"/>
            <a:ext cx="3637629" cy="499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REVISION NETWORK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2927941" y="4509533"/>
            <a:ext cx="38076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 4: Kiến trúc của mạng Revision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pic>
        <p:nvPicPr>
          <p:cNvPr id="412" name="Google Shape;4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04" y="1412239"/>
            <a:ext cx="5394693" cy="288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18" name="Google Shape;418;p29"/>
          <p:cNvSpPr txBox="1"/>
          <p:nvPr>
            <p:ph idx="1" type="subTitle"/>
          </p:nvPr>
        </p:nvSpPr>
        <p:spPr>
          <a:xfrm>
            <a:off x="131551" y="689554"/>
            <a:ext cx="4900245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 - STYLE LOSS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/>
          </a:p>
        </p:txBody>
      </p:sp>
      <p:sp>
        <p:nvSpPr>
          <p:cNvPr id="420" name="Google Shape;420;p29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29"/>
          <p:cNvSpPr txBox="1"/>
          <p:nvPr/>
        </p:nvSpPr>
        <p:spPr>
          <a:xfrm>
            <a:off x="2495993" y="4443080"/>
            <a:ext cx="31685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 5: Hàm mất mát rEMD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028" y="2830221"/>
            <a:ext cx="5713671" cy="1357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 txBox="1"/>
          <p:nvPr/>
        </p:nvSpPr>
        <p:spPr>
          <a:xfrm>
            <a:off x="774847" y="1558999"/>
            <a:ext cx="655098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Ý nghĩa:</a:t>
            </a: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Đo khoảng cách phân phối features giữa ảnh Style và ảnh chuyển đổi phong cách. =&gt; Giúp ảnh chuyển đổi có phong cách như ảnh style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>
            <p:ph type="ctrTitle"/>
          </p:nvPr>
        </p:nvSpPr>
        <p:spPr>
          <a:xfrm flipH="1">
            <a:off x="1147445" y="3085465"/>
            <a:ext cx="5359400" cy="1022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vi-VN">
                <a:latin typeface="Times New Roman"/>
                <a:ea typeface="Times New Roman"/>
                <a:cs typeface="Times New Roman"/>
                <a:sym typeface="Times New Roman"/>
              </a:rPr>
              <a:t>GIỚI THIỆU BÀI TOÁN</a:t>
            </a:r>
            <a:endParaRPr/>
          </a:p>
        </p:txBody>
      </p:sp>
      <p:sp>
        <p:nvSpPr>
          <p:cNvPr id="164" name="Google Shape;164;p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vi-VN"/>
              <a:t>01</a:t>
            </a:r>
            <a:endParaRPr/>
          </a:p>
        </p:txBody>
      </p:sp>
      <p:cxnSp>
        <p:nvCxnSpPr>
          <p:cNvPr id="165" name="Google Shape;165;p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6" name="Google Shape;166;p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67" name="Google Shape;167;p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29" name="Google Shape;429;p30"/>
          <p:cNvSpPr txBox="1"/>
          <p:nvPr>
            <p:ph idx="1" type="subTitle"/>
          </p:nvPr>
        </p:nvSpPr>
        <p:spPr>
          <a:xfrm>
            <a:off x="131551" y="689554"/>
            <a:ext cx="5292320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 - CONTENT LOSS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>
            <a:off x="2495993" y="4443080"/>
            <a:ext cx="31685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6,7: Hàm mất mát content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sp>
        <p:nvSpPr>
          <p:cNvPr id="433" name="Google Shape;433;p30"/>
          <p:cNvSpPr txBox="1"/>
          <p:nvPr/>
        </p:nvSpPr>
        <p:spPr>
          <a:xfrm>
            <a:off x="774847" y="1558999"/>
            <a:ext cx="66971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Ý nghĩa:</a:t>
            </a: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Thể hiện sự sai khác giữa đặc trưng ảnh content và ảnh chuyển đổi phong cách. =&gt; Giúp ảnh chuyển đổi có nội dung như ảnh style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546" y="2777134"/>
            <a:ext cx="2743200" cy="33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546" y="3416442"/>
            <a:ext cx="2743200" cy="7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/>
        </p:nvSpPr>
        <p:spPr>
          <a:xfrm>
            <a:off x="600930" y="2777606"/>
            <a:ext cx="21152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​Perceptual Loss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30"/>
          <p:cNvSpPr txBox="1"/>
          <p:nvPr/>
        </p:nvSpPr>
        <p:spPr>
          <a:xfrm>
            <a:off x="598040" y="3627420"/>
            <a:ext cx="21739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​Self-similarity loss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43" name="Google Shape;443;p31"/>
          <p:cNvSpPr txBox="1"/>
          <p:nvPr>
            <p:ph idx="1" type="subTitle"/>
          </p:nvPr>
        </p:nvSpPr>
        <p:spPr>
          <a:xfrm>
            <a:off x="131551" y="689554"/>
            <a:ext cx="5292320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 - TOTAL LOSS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445" name="Google Shape;445;p31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1"/>
          <p:cNvSpPr txBox="1"/>
          <p:nvPr/>
        </p:nvSpPr>
        <p:spPr>
          <a:xfrm>
            <a:off x="2495993" y="4443080"/>
            <a:ext cx="31685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8,9: Hàm mất mát tổng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349320" y="2227566"/>
            <a:ext cx="21395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​Drafting Network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362163" y="3454044"/>
            <a:ext cx="23258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​Revision Network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226" y="2057753"/>
            <a:ext cx="4303588" cy="539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&#10;&#10;Mô tả được tự động tạo" id="450" name="Google Shape;45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7125" y="3330081"/>
            <a:ext cx="4162317" cy="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56" name="Google Shape;456;p32"/>
          <p:cNvSpPr txBox="1"/>
          <p:nvPr>
            <p:ph idx="1" type="subTitle"/>
          </p:nvPr>
        </p:nvSpPr>
        <p:spPr>
          <a:xfrm>
            <a:off x="131551" y="689554"/>
            <a:ext cx="5292320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316663" y="1321330"/>
            <a:ext cx="655647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​Dataset: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Content: COCO2017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Style: WikiArt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313177" y="2523315"/>
            <a:ext cx="796733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size: 128x128 (Drafting Network), 256x256 (Revision Network)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 epochs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Learning-rate: 1e-4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 optimizer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"/>
          <p:cNvSpPr txBox="1"/>
          <p:nvPr>
            <p:ph idx="2" type="ctrTitle"/>
          </p:nvPr>
        </p:nvSpPr>
        <p:spPr>
          <a:xfrm>
            <a:off x="1913319" y="110982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131551" y="689554"/>
            <a:ext cx="3622770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RESULTS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</p:txBody>
      </p:sp>
      <p:sp>
        <p:nvSpPr>
          <p:cNvPr id="467" name="Google Shape;467;p33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33"/>
          <p:cNvSpPr txBox="1"/>
          <p:nvPr/>
        </p:nvSpPr>
        <p:spPr>
          <a:xfrm>
            <a:off x="2495993" y="4443080"/>
            <a:ext cx="31685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10,11: Kết quả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pic>
        <p:nvPicPr>
          <p:cNvPr descr="Ảnh có chứa văn bản, khác nhau&#10;&#10;Mô tả được tự động tạo" id="469" name="Google Shape;4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019" y="1328541"/>
            <a:ext cx="3070688" cy="3025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khác nhau, đa dạng&#10;&#10;Mô tả được tự động tạo" id="470" name="Google Shape;4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7844" y="1327915"/>
            <a:ext cx="2974368" cy="302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4"/>
          <p:cNvSpPr txBox="1"/>
          <p:nvPr>
            <p:ph idx="2" type="ctrTitle"/>
          </p:nvPr>
        </p:nvSpPr>
        <p:spPr>
          <a:xfrm>
            <a:off x="1913319" y="110982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MODEL OPTIMIZATION</a:t>
            </a:r>
            <a:endParaRPr/>
          </a:p>
        </p:txBody>
      </p:sp>
      <p:sp>
        <p:nvSpPr>
          <p:cNvPr id="476" name="Google Shape;476;p34"/>
          <p:cNvSpPr txBox="1"/>
          <p:nvPr>
            <p:ph idx="1" type="subTitle"/>
          </p:nvPr>
        </p:nvSpPr>
        <p:spPr>
          <a:xfrm>
            <a:off x="131551" y="689554"/>
            <a:ext cx="3622770" cy="546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34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/>
          </a:p>
        </p:txBody>
      </p:sp>
      <p:sp>
        <p:nvSpPr>
          <p:cNvPr id="478" name="Google Shape;478;p34"/>
          <p:cNvSpPr txBox="1"/>
          <p:nvPr/>
        </p:nvSpPr>
        <p:spPr>
          <a:xfrm>
            <a:off x="317884" y="1835209"/>
            <a:ext cx="893946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2540942" y="4333917"/>
            <a:ext cx="38941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12: So sánh thời gian chuyển đổi ảnh với các mô hình tốt nhất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Nguồn: [3]</a:t>
            </a:r>
            <a:endParaRPr/>
          </a:p>
        </p:txBody>
      </p:sp>
      <p:pic>
        <p:nvPicPr>
          <p:cNvPr descr="Ảnh có chứa bàn&#10;&#10;Mô tả được tự động tạo" id="480" name="Google Shape;4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507" y="1568503"/>
            <a:ext cx="4663182" cy="2533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34"/>
          <p:cNvCxnSpPr/>
          <p:nvPr/>
        </p:nvCxnSpPr>
        <p:spPr>
          <a:xfrm>
            <a:off x="2464594" y="2260589"/>
            <a:ext cx="928688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82" name="Google Shape;482;p34"/>
          <p:cNvCxnSpPr/>
          <p:nvPr/>
        </p:nvCxnSpPr>
        <p:spPr>
          <a:xfrm>
            <a:off x="2524126" y="2705882"/>
            <a:ext cx="928688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vi-VN">
                <a:latin typeface="Times New Roman"/>
                <a:ea typeface="Times New Roman"/>
                <a:cs typeface="Times New Roman"/>
                <a:sym typeface="Times New Roman"/>
              </a:rPr>
              <a:t>KẾT QUẢ</a:t>
            </a:r>
            <a:endParaRPr/>
          </a:p>
        </p:txBody>
      </p:sp>
      <p:sp>
        <p:nvSpPr>
          <p:cNvPr id="489" name="Google Shape;489;p35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vi-VN"/>
              <a:t>03</a:t>
            </a:r>
            <a:endParaRPr/>
          </a:p>
        </p:txBody>
      </p:sp>
      <p:cxnSp>
        <p:nvCxnSpPr>
          <p:cNvPr id="490" name="Google Shape;490;p35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1" name="Google Shape;491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92" name="Google Shape;492;p35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35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44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4157661" y="1558055"/>
            <a:ext cx="928687" cy="99388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ound Button" id="504" name="Google Shape;504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921" y="2720609"/>
            <a:ext cx="2662157" cy="207004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>
                <a:latin typeface="Times New Roman"/>
                <a:ea typeface="Times New Roman"/>
                <a:cs typeface="Times New Roman"/>
                <a:sym typeface="Times New Roman"/>
              </a:rPr>
              <a:t>Tài liệu tham khảo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547200" y="825950"/>
            <a:ext cx="77184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 (</a:t>
            </a:r>
            <a:r>
              <a:rPr b="0" i="0" lang="vi-VN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https://arxiv.org/abs/1508.06576</a:t>
            </a:r>
            <a:r>
              <a:rPr b="0" i="0" lang="vi-V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Perceptual Losses for Real-Time Style Transfer and Super-Resolution (</a:t>
            </a:r>
            <a:r>
              <a:rPr b="0" i="0" lang="vi-VN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https://arxiv.org/abs/1603.08155</a:t>
            </a:r>
            <a:r>
              <a:rPr b="0" i="0" lang="vi-V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none" cap="none" strike="noStrike">
                <a:solidFill>
                  <a:srgbClr val="2429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Drafting and Revision: Laplacian Pyramid Network for Fast High-Quality Artistic Style Transfer (</a:t>
            </a:r>
            <a:r>
              <a:rPr b="0" i="0" lang="vi-VN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https://arxiv.org/pdf/2104.05376.pdf</a:t>
            </a:r>
            <a:r>
              <a:rPr b="0" i="0" lang="vi-VN" sz="1400" u="none" cap="none" strike="noStrike">
                <a:solidFill>
                  <a:srgbClr val="2429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https://viblo.asia/p/bien-anh-cua-ban-thanh-cac-tac-pham-hoi-hoa-voi-neural-style-transfer-WAyK8dXoKxX</a:t>
            </a:r>
            <a:endParaRPr b="0" i="0" sz="1400" u="sng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sng" cap="none" strike="noStrike">
                <a:solidFill>
                  <a:srgbClr val="2429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https://towardsdatascience.com/perceptual-losses-for-real-time-style-transfer-and-super-resolution-637b5d93fa6d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https://github.com/rrmina/fast-neural-style-pytorch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https://github.com/PaddlePaddle/PaddleGAN/blob/develop/docs/en_US/tutorials/lap_style.md</a:t>
            </a:r>
            <a:endParaRPr u="sng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vi-VN" sz="1400" u="sng" cap="none" strike="noStrike">
                <a:solidFill>
                  <a:srgbClr val="2429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https://www.youtube.com/watch?v=VQEMptfWpLk</a:t>
            </a:r>
            <a:endParaRPr/>
          </a:p>
        </p:txBody>
      </p:sp>
      <p:sp>
        <p:nvSpPr>
          <p:cNvPr id="512" name="Google Shape;512;p37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18" name="Google Shape;518;p38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p38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20" name="Google Shape;5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825" y="57150"/>
            <a:ext cx="52701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&#10;&#10;Mô tả được tạo tự động" id="526" name="Google Shape;52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9" y="409175"/>
            <a:ext cx="1680288" cy="168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5152" y="414266"/>
            <a:ext cx="1680288" cy="168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731" y="414266"/>
            <a:ext cx="1680288" cy="1680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ường ren&#10;&#10;Mô tả được tạo tự động" id="529" name="Google Shape;52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6309" y="414266"/>
            <a:ext cx="1680288" cy="168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363" y="335684"/>
            <a:ext cx="1684499" cy="1680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mạch, thiết bị điện tử&#10;&#10;Mô tả được tạo tự động" id="531" name="Google Shape;53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5138" y="2236565"/>
            <a:ext cx="1688499" cy="112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ngoài trời, thành phố, nước, sông&#10;&#10;Mô tả được tạo tự động" id="532" name="Google Shape;53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33403" y="2236565"/>
            <a:ext cx="1688499" cy="112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tòa nhà, thành phố&#10;&#10;Mô tả được tạo tự động" id="533" name="Google Shape;53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3981" y="2236565"/>
            <a:ext cx="1688499" cy="112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bức tranh&#10;&#10;Mô tả được tạo tự động" id="534" name="Google Shape;534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14560" y="2236565"/>
            <a:ext cx="1688499" cy="112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bầu trời, ngoài trời, nước, thành phố&#10;&#10;Mô tả được tạo tự động" id="535" name="Google Shape;535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2824" y="2236565"/>
            <a:ext cx="1688499" cy="1122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tòa nhà&#10;&#10;Mô tả được tạo tự động" id="536" name="Google Shape;536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574" y="3510739"/>
            <a:ext cx="1688499" cy="1011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, thiết bị điện tử, mạch&#10;&#10;Mô tả được tạo tự động" id="537" name="Google Shape;537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45152" y="3510739"/>
            <a:ext cx="1688499" cy="1011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ngoài trời, thành phố&#10;&#10;Mô tả được tạo tự động" id="538" name="Google Shape;538;p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35731" y="3510739"/>
            <a:ext cx="1688499" cy="101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26309" y="3510739"/>
            <a:ext cx="1688499" cy="1011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văn bản&#10;&#10;Mô tả được tạo tự động" id="540" name="Google Shape;540;p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16888" y="3510739"/>
            <a:ext cx="1688499" cy="101125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 txBox="1"/>
          <p:nvPr>
            <p:ph type="ctrTitle"/>
          </p:nvPr>
        </p:nvSpPr>
        <p:spPr>
          <a:xfrm>
            <a:off x="1979456" y="19537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THIỆU BÀI TOÁN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643314" y="974558"/>
            <a:ext cx="2743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Định nghĩa: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5155531" y="974557"/>
            <a:ext cx="2743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Động lực: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681288" y="1681413"/>
            <a:ext cx="357788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Neural Style Transfer là việc chuyển đổi những bức ảnh có phong cách bình thường thành một bức ảnh có phong cách nghệ thuật.</a:t>
            </a:r>
            <a:endParaRPr/>
          </a:p>
        </p:txBody>
      </p:sp>
      <p:sp>
        <p:nvSpPr>
          <p:cNvPr id="182" name="Google Shape;182;p4"/>
          <p:cNvSpPr txBox="1"/>
          <p:nvPr/>
        </p:nvSpPr>
        <p:spPr>
          <a:xfrm>
            <a:off x="5155531" y="1681413"/>
            <a:ext cx="35778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Giúp chuyển đổi ảnh theo phong cách mong muốn thay vì những phong cách có sẵn trên các phần mềm chỉnh sửa ảnh.</a:t>
            </a:r>
            <a:endParaRPr/>
          </a:p>
        </p:txBody>
      </p:sp>
      <p:cxnSp>
        <p:nvCxnSpPr>
          <p:cNvPr id="183" name="Google Shape;183;p4"/>
          <p:cNvCxnSpPr>
            <a:stCxn id="177" idx="2"/>
          </p:cNvCxnSpPr>
          <p:nvPr/>
        </p:nvCxnSpPr>
        <p:spPr>
          <a:xfrm flipH="1">
            <a:off x="4571906" y="1141570"/>
            <a:ext cx="14700" cy="23016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0"/>
          <p:cNvSpPr txBox="1"/>
          <p:nvPr>
            <p:ph type="ctrTitle"/>
          </p:nvPr>
        </p:nvSpPr>
        <p:spPr>
          <a:xfrm>
            <a:off x="1964851" y="20986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4000">
                <a:latin typeface="Times New Roman"/>
                <a:ea typeface="Times New Roman"/>
                <a:cs typeface="Times New Roman"/>
                <a:sym typeface="Times New Roman"/>
              </a:rPr>
              <a:t>THANKS</a:t>
            </a:r>
            <a:endParaRPr/>
          </a:p>
        </p:txBody>
      </p:sp>
      <p:sp>
        <p:nvSpPr>
          <p:cNvPr id="547" name="Google Shape;547;p40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vi-V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7694243" y="4732620"/>
            <a:ext cx="4003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95" y="992677"/>
            <a:ext cx="8631152" cy="303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&#10;&#10;Mô tả được tự động tạo" id="558" name="Google Shape;5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15" y="494297"/>
            <a:ext cx="4435139" cy="211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 txBox="1"/>
          <p:nvPr>
            <p:ph idx="1" type="subTitle"/>
          </p:nvPr>
        </p:nvSpPr>
        <p:spPr>
          <a:xfrm>
            <a:off x="503690" y="742717"/>
            <a:ext cx="8229565" cy="732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731" y="1764940"/>
            <a:ext cx="5226517" cy="120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556941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gồm 2 ảnh: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Ảnh content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Ảnh style</a:t>
            </a:r>
            <a:endParaRPr/>
          </a:p>
          <a:p>
            <a:pPr indent="0" lvl="1" marL="6096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ảnh chứa nội dung của ảnh content và phong cách của ảnh style</a:t>
            </a:r>
            <a:endParaRPr/>
          </a:p>
          <a:p>
            <a:pPr indent="0" lvl="1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5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Input- output: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0" name="Google Shape;190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THIỆU BÀI TOÁN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descr="Ảnh có chứa văn bản, thiên nhiên&#10;&#10;Mô tả được tự động tạo" id="192" name="Google Shape;1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933" y="1300968"/>
            <a:ext cx="5141995" cy="280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optimization based</a:t>
            </a:r>
            <a:endParaRPr/>
          </a:p>
          <a:p>
            <a:pPr indent="0" lvl="0" marL="152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524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Biến đổi 1 ảnh content theo 1 style cố định (Tốn nhiều thời gian chuyển đổi)</a:t>
            </a:r>
            <a:endParaRPr/>
          </a:p>
        </p:txBody>
      </p:sp>
      <p:sp>
        <p:nvSpPr>
          <p:cNvPr id="198" name="Google Shape;198;p6"/>
          <p:cNvSpPr txBox="1"/>
          <p:nvPr>
            <p:ph idx="2" type="body"/>
          </p:nvPr>
        </p:nvSpPr>
        <p:spPr>
          <a:xfrm>
            <a:off x="483242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optimization based</a:t>
            </a:r>
            <a:endParaRPr/>
          </a:p>
          <a:p>
            <a:pPr indent="-2286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mô hình để chuyển mọi bức ảnh content sang phong cách mong muốn (Tiết kiệm thời gian và tài nguyên tính toán)</a:t>
            </a:r>
            <a:endParaRPr/>
          </a:p>
        </p:txBody>
      </p:sp>
      <p:sp>
        <p:nvSpPr>
          <p:cNvPr id="199" name="Google Shape;199;p6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Các hướng tiếp cận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THIỆU BÀI TOÁN</a:t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cxnSp>
        <p:nvCxnSpPr>
          <p:cNvPr id="202" name="Google Shape;202;p6"/>
          <p:cNvCxnSpPr/>
          <p:nvPr/>
        </p:nvCxnSpPr>
        <p:spPr>
          <a:xfrm>
            <a:off x="4493419" y="1604963"/>
            <a:ext cx="0" cy="16597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type="ctrTitle"/>
          </p:nvPr>
        </p:nvSpPr>
        <p:spPr>
          <a:xfrm flipH="1">
            <a:off x="1424306" y="2635675"/>
            <a:ext cx="6519173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vi-VN">
                <a:latin typeface="Times New Roman"/>
                <a:ea typeface="Times New Roman"/>
                <a:cs typeface="Times New Roman"/>
                <a:sym typeface="Times New Roman"/>
              </a:rPr>
              <a:t>CÁC HƯỚNG TIẾP CẬN</a:t>
            </a:r>
            <a:endParaRPr/>
          </a:p>
        </p:txBody>
      </p:sp>
      <p:sp>
        <p:nvSpPr>
          <p:cNvPr id="208" name="Google Shape;208;p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vi-VN"/>
              <a:t>02</a:t>
            </a:r>
            <a:endParaRPr/>
          </a:p>
        </p:txBody>
      </p:sp>
      <p:cxnSp>
        <p:nvCxnSpPr>
          <p:cNvPr id="209" name="Google Shape;209;p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" name="Google Shape;210;p7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11" name="Google Shape;211;p7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7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idx="2" type="ctrTitle"/>
          </p:nvPr>
        </p:nvSpPr>
        <p:spPr>
          <a:xfrm>
            <a:off x="1964688" y="36060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HƯỚNG TIẾP CẬN</a:t>
            </a:r>
            <a:endParaRPr/>
          </a:p>
        </p:txBody>
      </p:sp>
      <p:sp>
        <p:nvSpPr>
          <p:cNvPr id="223" name="Google Shape;223;p8"/>
          <p:cNvSpPr txBox="1"/>
          <p:nvPr>
            <p:ph idx="1" type="subTitle"/>
          </p:nvPr>
        </p:nvSpPr>
        <p:spPr>
          <a:xfrm>
            <a:off x="456899" y="1092760"/>
            <a:ext cx="8229565" cy="1414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optimization based: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optimization based: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Perceptual loss for real-time style transfer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vi-V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Drafting and Revision: Laplacian Pyramid Network for Fast High-Quality Artistic Style Transfer (Sử dụng PaddleGAN)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7913318" y="4723095"/>
            <a:ext cx="444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/>
          <p:nvPr>
            <p:ph idx="2" type="ctrTitle"/>
          </p:nvPr>
        </p:nvSpPr>
        <p:spPr>
          <a:xfrm>
            <a:off x="1964690" y="123825"/>
            <a:ext cx="5213985" cy="732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vi-VN" sz="2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OPTIMIZATION</a:t>
            </a:r>
            <a:endParaRPr/>
          </a:p>
        </p:txBody>
      </p:sp>
      <p:sp>
        <p:nvSpPr>
          <p:cNvPr id="230" name="Google Shape;230;p9"/>
          <p:cNvSpPr txBox="1"/>
          <p:nvPr>
            <p:ph idx="1" type="subTitle"/>
          </p:nvPr>
        </p:nvSpPr>
        <p:spPr>
          <a:xfrm>
            <a:off x="402780" y="742716"/>
            <a:ext cx="8330475" cy="11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1"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1" lang="vi-VN" sz="2000">
                <a:latin typeface="Times New Roman"/>
                <a:ea typeface="Times New Roman"/>
                <a:cs typeface="Times New Roman"/>
                <a:sym typeface="Times New Roman"/>
              </a:rPr>
              <a:t>A neural algorithm of Artistic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Sử dụng mạng CNN để phân tích ảnh content và ảnh style để tạo ra output như mong muốn.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7913318" y="4723095"/>
            <a:ext cx="324112" cy="31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163" y="1723632"/>
            <a:ext cx="5405186" cy="29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 txBox="1"/>
          <p:nvPr/>
        </p:nvSpPr>
        <p:spPr>
          <a:xfrm>
            <a:off x="2615316" y="4636670"/>
            <a:ext cx="40215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1: Cách trích đầu ra ở các lớp giữa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: [1]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2021-06-15T01:34:00Z</dcterms:created>
  <dc:creator>ADMIN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